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7" r:id="rId3"/>
    <p:sldId id="256" r:id="rId4"/>
    <p:sldId id="257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1" r:id="rId16"/>
    <p:sldId id="270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1" r:id="rId25"/>
    <p:sldId id="280" r:id="rId26"/>
    <p:sldId id="275" r:id="rId27"/>
    <p:sldId id="282" r:id="rId28"/>
    <p:sldId id="283" r:id="rId29"/>
    <p:sldId id="284" r:id="rId30"/>
    <p:sldId id="286" r:id="rId31"/>
    <p:sldId id="285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40" d="100"/>
          <a:sy n="40" d="100"/>
        </p:scale>
        <p:origin x="1684" y="5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DE VALDENEBRO HERRERA" userId="9724fdc1-225c-4c67-8cb6-4132a06d2264" providerId="ADAL" clId="{A4604796-DAB5-49FB-9814-D325D62B8980}"/>
    <pc:docChg chg="modSld">
      <pc:chgData name="JUAN DE VALDENEBRO HERRERA" userId="9724fdc1-225c-4c67-8cb6-4132a06d2264" providerId="ADAL" clId="{A4604796-DAB5-49FB-9814-D325D62B8980}" dt="2022-08-25T01:16:34.133" v="2" actId="1036"/>
      <pc:docMkLst>
        <pc:docMk/>
      </pc:docMkLst>
      <pc:sldChg chg="modSp mod">
        <pc:chgData name="JUAN DE VALDENEBRO HERRERA" userId="9724fdc1-225c-4c67-8cb6-4132a06d2264" providerId="ADAL" clId="{A4604796-DAB5-49FB-9814-D325D62B8980}" dt="2022-08-25T00:14:17.017" v="1" actId="1036"/>
        <pc:sldMkLst>
          <pc:docMk/>
          <pc:sldMk cId="2636990121" sldId="257"/>
        </pc:sldMkLst>
        <pc:picChg chg="mod">
          <ac:chgData name="JUAN DE VALDENEBRO HERRERA" userId="9724fdc1-225c-4c67-8cb6-4132a06d2264" providerId="ADAL" clId="{A4604796-DAB5-49FB-9814-D325D62B8980}" dt="2022-08-25T00:14:17.017" v="1" actId="1036"/>
          <ac:picMkLst>
            <pc:docMk/>
            <pc:sldMk cId="2636990121" sldId="257"/>
            <ac:picMk id="3" creationId="{421208E6-9AD9-4803-BCA2-BB379CDA3314}"/>
          </ac:picMkLst>
        </pc:picChg>
      </pc:sldChg>
      <pc:sldChg chg="modSp mod">
        <pc:chgData name="JUAN DE VALDENEBRO HERRERA" userId="9724fdc1-225c-4c67-8cb6-4132a06d2264" providerId="ADAL" clId="{A4604796-DAB5-49FB-9814-D325D62B8980}" dt="2022-08-25T01:16:34.133" v="2" actId="1036"/>
        <pc:sldMkLst>
          <pc:docMk/>
          <pc:sldMk cId="2017905710" sldId="258"/>
        </pc:sldMkLst>
        <pc:picChg chg="mod">
          <ac:chgData name="JUAN DE VALDENEBRO HERRERA" userId="9724fdc1-225c-4c67-8cb6-4132a06d2264" providerId="ADAL" clId="{A4604796-DAB5-49FB-9814-D325D62B8980}" dt="2022-08-25T01:16:34.133" v="2" actId="1036"/>
          <ac:picMkLst>
            <pc:docMk/>
            <pc:sldMk cId="2017905710" sldId="258"/>
            <ac:picMk id="3" creationId="{283A10EF-8835-4BEC-B5B6-1F60EC024CCE}"/>
          </ac:picMkLst>
        </pc:picChg>
      </pc:sldChg>
      <pc:sldChg chg="modSp mod">
        <pc:chgData name="JUAN DE VALDENEBRO HERRERA" userId="9724fdc1-225c-4c67-8cb6-4132a06d2264" providerId="ADAL" clId="{A4604796-DAB5-49FB-9814-D325D62B8980}" dt="2022-08-24T23:25:54.525" v="0" actId="1036"/>
        <pc:sldMkLst>
          <pc:docMk/>
          <pc:sldMk cId="1318406701" sldId="267"/>
        </pc:sldMkLst>
        <pc:picChg chg="mod">
          <ac:chgData name="JUAN DE VALDENEBRO HERRERA" userId="9724fdc1-225c-4c67-8cb6-4132a06d2264" providerId="ADAL" clId="{A4604796-DAB5-49FB-9814-D325D62B8980}" dt="2022-08-24T23:25:54.525" v="0" actId="1036"/>
          <ac:picMkLst>
            <pc:docMk/>
            <pc:sldMk cId="1318406701" sldId="267"/>
            <ac:picMk id="5" creationId="{A8E9C9F2-FDC1-4BFB-B59D-D7BA16BCC7F0}"/>
          </ac:picMkLst>
        </pc:picChg>
      </pc:sldChg>
    </pc:docChg>
  </pc:docChgLst>
  <pc:docChgLst>
    <pc:chgData name="JUAN DE VALDENEBRO HERRERA" userId="S::sebasdeval@javerianacali.edu.co::9724fdc1-225c-4c67-8cb6-4132a06d2264" providerId="AD" clId="Web-{193C7C56-B335-88D3-E87D-3458687DD117}"/>
    <pc:docChg chg="modSld">
      <pc:chgData name="JUAN DE VALDENEBRO HERRERA" userId="S::sebasdeval@javerianacali.edu.co::9724fdc1-225c-4c67-8cb6-4132a06d2264" providerId="AD" clId="Web-{193C7C56-B335-88D3-E87D-3458687DD117}" dt="2022-02-16T01:04:26.071" v="1" actId="1076"/>
      <pc:docMkLst>
        <pc:docMk/>
      </pc:docMkLst>
      <pc:sldChg chg="modSp">
        <pc:chgData name="JUAN DE VALDENEBRO HERRERA" userId="S::sebasdeval@javerianacali.edu.co::9724fdc1-225c-4c67-8cb6-4132a06d2264" providerId="AD" clId="Web-{193C7C56-B335-88D3-E87D-3458687DD117}" dt="2022-02-16T01:04:26.071" v="1" actId="1076"/>
        <pc:sldMkLst>
          <pc:docMk/>
          <pc:sldMk cId="989422098" sldId="256"/>
        </pc:sldMkLst>
        <pc:picChg chg="mod">
          <ac:chgData name="JUAN DE VALDENEBRO HERRERA" userId="S::sebasdeval@javerianacali.edu.co::9724fdc1-225c-4c67-8cb6-4132a06d2264" providerId="AD" clId="Web-{193C7C56-B335-88D3-E87D-3458687DD117}" dt="2022-02-16T01:04:26.071" v="1" actId="1076"/>
          <ac:picMkLst>
            <pc:docMk/>
            <pc:sldMk cId="989422098" sldId="256"/>
            <ac:picMk id="5" creationId="{6E711351-6C89-4508-A47A-3FDA528C1964}"/>
          </ac:picMkLst>
        </pc:picChg>
      </pc:sldChg>
    </pc:docChg>
  </pc:docChgLst>
  <pc:docChgLst>
    <pc:chgData name="JUAN DE VALDENEBRO HERRERA" userId="9724fdc1-225c-4c67-8cb6-4132a06d2264" providerId="ADAL" clId="{717AE54F-3AC1-4280-8423-432AD643F1C1}"/>
    <pc:docChg chg="modSld">
      <pc:chgData name="JUAN DE VALDENEBRO HERRERA" userId="9724fdc1-225c-4c67-8cb6-4132a06d2264" providerId="ADAL" clId="{717AE54F-3AC1-4280-8423-432AD643F1C1}" dt="2022-03-25T03:35:17.468" v="10" actId="1076"/>
      <pc:docMkLst>
        <pc:docMk/>
      </pc:docMkLst>
      <pc:sldChg chg="addSp modSp mod">
        <pc:chgData name="JUAN DE VALDENEBRO HERRERA" userId="9724fdc1-225c-4c67-8cb6-4132a06d2264" providerId="ADAL" clId="{717AE54F-3AC1-4280-8423-432AD643F1C1}" dt="2022-03-25T03:35:17.468" v="10" actId="1076"/>
        <pc:sldMkLst>
          <pc:docMk/>
          <pc:sldMk cId="2297242942" sldId="294"/>
        </pc:sldMkLst>
        <pc:spChg chg="add mod">
          <ac:chgData name="JUAN DE VALDENEBRO HERRERA" userId="9724fdc1-225c-4c67-8cb6-4132a06d2264" providerId="ADAL" clId="{717AE54F-3AC1-4280-8423-432AD643F1C1}" dt="2022-03-25T03:35:17.468" v="10" actId="1076"/>
          <ac:spMkLst>
            <pc:docMk/>
            <pc:sldMk cId="2297242942" sldId="294"/>
            <ac:spMk id="2" creationId="{B5BD7335-663D-403F-96D9-B0A4F80C6A5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DE3043-862D-48FE-A187-BECF68DBF3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507F476-9D59-4D92-B6E0-F4E073498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756558-88E1-4179-9531-87F3ECED9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EB89A-04F1-4116-823A-2834F5EA41DF}" type="datetimeFigureOut">
              <a:rPr lang="es-CO" smtClean="0"/>
              <a:t>24/08/2022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2BFDEEE-DEA3-4B1C-9E9B-CE38C1B04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B9DD39-E6F3-439E-9A19-5210CB5D1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4B38-2626-43BA-A9E5-67CA00B628F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4936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18B24C-8D7A-40AA-9256-A620A549C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9213A39-CCAB-48F9-8D66-4F95F1774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1AB4F0-B8C5-4426-8B20-EF04EA6D6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EB89A-04F1-4116-823A-2834F5EA41DF}" type="datetimeFigureOut">
              <a:rPr lang="es-CO" smtClean="0"/>
              <a:t>24/08/2022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331CB2-4296-48F7-92F3-F9F1CB2A0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EDBF4E-9D03-40D3-A905-6AF4A782E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4B38-2626-43BA-A9E5-67CA00B628F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0421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856E84B-C599-4EE3-89A2-ACC52C2E8C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F4B7F33-B933-4E80-90CD-20985A6EE4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D044E0-39EA-4173-9DE2-0208CD861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EB89A-04F1-4116-823A-2834F5EA41DF}" type="datetimeFigureOut">
              <a:rPr lang="es-CO" smtClean="0"/>
              <a:t>24/08/2022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C540680-21A1-4600-831C-64F39676E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09EBAD-AFCC-436A-81AA-26A55F13D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4B38-2626-43BA-A9E5-67CA00B628F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41120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6931B6-4A96-4397-8834-4D051A95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A08251-2590-4FF0-B7BF-A71546725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FDDCD7-CD70-4216-AE09-7CDAD2EEA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EB89A-04F1-4116-823A-2834F5EA41DF}" type="datetimeFigureOut">
              <a:rPr lang="es-CO" smtClean="0"/>
              <a:t>24/08/2022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9C7F68-4784-4A37-9603-BEA4E9A22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D3510E-19FD-4BE3-A007-29287EBF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4B38-2626-43BA-A9E5-67CA00B628F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3697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80AE21-BCD7-455C-9484-94179A714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B973BC4-8C63-4821-ACC5-C699855A4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3601C8-4414-476F-96E6-F5C3388DF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EB89A-04F1-4116-823A-2834F5EA41DF}" type="datetimeFigureOut">
              <a:rPr lang="es-CO" smtClean="0"/>
              <a:t>24/08/2022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A9FD86A-2431-42E7-9C93-CD974DE4A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D0B9E8B-2C88-4E05-846B-FAB8039C0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4B38-2626-43BA-A9E5-67CA00B628F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31780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69AAC1-C73C-460F-A893-DEA4BE100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C7A65B-4BE8-4756-831C-E384EF7F16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6D37B71-BFED-4099-AFB8-394D5DCB7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59C438C-5ABC-49CB-802E-1EE0B7056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EB89A-04F1-4116-823A-2834F5EA41DF}" type="datetimeFigureOut">
              <a:rPr lang="es-CO" smtClean="0"/>
              <a:t>24/08/2022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8382DA9-D985-4060-91D5-5CE8E5C3D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08D7214-FB3D-43F1-82FB-79D2B624B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4B38-2626-43BA-A9E5-67CA00B628F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7673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772F90-73BB-4A27-9105-DFCB15C80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EDB0D17-7A16-42CB-B2F7-39D4A7157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99F9417-99FD-427B-9284-C73AA9C84D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EF2A2E0-CB20-47B0-8528-ADAA9811CA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A59ED23-7629-49A9-8153-8559381030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3E31B13-08BC-4665-B498-A2655F2C4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EB89A-04F1-4116-823A-2834F5EA41DF}" type="datetimeFigureOut">
              <a:rPr lang="es-CO" smtClean="0"/>
              <a:t>24/08/2022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E5A8F36-36FE-432D-8848-33ABE6BC7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A8987C8-C303-49BC-B3E6-F7E948E28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4B38-2626-43BA-A9E5-67CA00B628F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24317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6DEF18-40F4-4E5C-AC62-AF3C5FEB9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A8669BE-1454-4750-A5F7-AA6CBEAA5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EB89A-04F1-4116-823A-2834F5EA41DF}" type="datetimeFigureOut">
              <a:rPr lang="es-CO" smtClean="0"/>
              <a:t>24/08/2022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82B8226-905B-4EFF-AB91-CB2643D23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4690FF5-BF20-40F7-A5D9-63F6F0C87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4B38-2626-43BA-A9E5-67CA00B628F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7518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B8BE6C0-A4D3-4587-8C2C-00403EA5E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EB89A-04F1-4116-823A-2834F5EA41DF}" type="datetimeFigureOut">
              <a:rPr lang="es-CO" smtClean="0"/>
              <a:t>24/08/2022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AFE6CCB-F077-49B4-ACCF-D084EECAD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33719AA-E8DA-42FC-87B8-53F5D2E7B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4B38-2626-43BA-A9E5-67CA00B628F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97425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FC8D65-D516-487A-A7B4-9A61DFCDA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8A53C1-A79A-4F7A-B2C6-217F1ADC9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CFA55-2E05-45B3-8983-A07A2E7956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CAD14EC-C16B-4812-9D98-57A2DCF36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EB89A-04F1-4116-823A-2834F5EA41DF}" type="datetimeFigureOut">
              <a:rPr lang="es-CO" smtClean="0"/>
              <a:t>24/08/2022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1905ED-40FC-488E-94BB-A49926D93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8C6DE70-0BC3-402D-8EBE-E06B45DA0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4B38-2626-43BA-A9E5-67CA00B628F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11598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AFAB79-16F4-457E-ACC3-AE3E68B5F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B9EBAB1-0FBE-4606-8B9E-F6FB2A6A1E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BD81718-4272-469C-82B0-F40067FB2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CCB4119-B5D7-4A76-9C2B-7B0831994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EB89A-04F1-4116-823A-2834F5EA41DF}" type="datetimeFigureOut">
              <a:rPr lang="es-CO" smtClean="0"/>
              <a:t>24/08/2022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0CC2A01-2561-4740-9349-390D72D65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1583A3B-1A7C-4BC1-A52E-D1BF4A34B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C4B38-2626-43BA-A9E5-67CA00B628F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72099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D0F61A4-9AED-4E95-84E7-232B65481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5FA86DD-4967-49F2-BC11-72BB6498D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D2249D2-7EE4-40D9-9BEC-933B6ED433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EB89A-04F1-4116-823A-2834F5EA41DF}" type="datetimeFigureOut">
              <a:rPr lang="es-CO" smtClean="0"/>
              <a:t>24/08/2022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3EBF71-62F4-4328-90C9-0A96A78AC5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329E5A-B4F5-4F19-96A6-5CF5BF7E7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C4B38-2626-43BA-A9E5-67CA00B628F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16404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7B4B780-362B-4DDE-956D-D52F7D173F55}"/>
              </a:ext>
            </a:extLst>
          </p:cNvPr>
          <p:cNvSpPr/>
          <p:nvPr/>
        </p:nvSpPr>
        <p:spPr>
          <a:xfrm>
            <a:off x="1979428" y="2967335"/>
            <a:ext cx="823315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ANÁLISIS DC</a:t>
            </a:r>
          </a:p>
          <a:p>
            <a:pPr algn="ctr"/>
            <a:r>
              <a:rPr lang="es-E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Notación todo MAYUSCULAS</a:t>
            </a:r>
            <a:endParaRPr lang="es-E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0872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0FA19656-526E-4ADD-A688-29629A1BC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41" y="1103128"/>
            <a:ext cx="10383699" cy="543953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8854A076-1392-4F9A-A78E-6CFFE976FCDD}"/>
              </a:ext>
            </a:extLst>
          </p:cNvPr>
          <p:cNvSpPr/>
          <p:nvPr/>
        </p:nvSpPr>
        <p:spPr>
          <a:xfrm>
            <a:off x="1030760" y="315338"/>
            <a:ext cx="76477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Vo </a:t>
            </a:r>
            <a:r>
              <a:rPr lang="es-E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max</a:t>
            </a:r>
            <a:r>
              <a:rPr lang="es-E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= hallar la recta AC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7C322D7-0D83-4606-B289-F2BFB275695C}"/>
              </a:ext>
            </a:extLst>
          </p:cNvPr>
          <p:cNvSpPr txBox="1"/>
          <p:nvPr/>
        </p:nvSpPr>
        <p:spPr>
          <a:xfrm>
            <a:off x="5989983" y="2809461"/>
            <a:ext cx="4447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highlight>
                  <a:srgbClr val="FFFF00"/>
                </a:highlight>
              </a:rPr>
              <a:t>Notación minúsculas + mayúsculas = DC + AC </a:t>
            </a:r>
            <a:endParaRPr lang="es-CO" dirty="0">
              <a:highlight>
                <a:srgbClr val="FFFF00"/>
              </a:highlight>
            </a:endParaRPr>
          </a:p>
        </p:txBody>
      </p:sp>
      <p:pic>
        <p:nvPicPr>
          <p:cNvPr id="7" name="Imagen 6" descr="Forma, Rectángulo&#10;&#10;Descripción generada automáticamente">
            <a:extLst>
              <a:ext uri="{FF2B5EF4-FFF2-40B4-BE49-F238E27FC236}">
                <a16:creationId xmlns:a16="http://schemas.microsoft.com/office/drawing/2014/main" id="{373B4BFF-12A7-4F63-9FA2-E78CFEB1105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05099" y="5754872"/>
            <a:ext cx="4582239" cy="52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6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9E0009C6-D85B-46B1-8E5D-04DF3CDE2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57" y="0"/>
            <a:ext cx="9603086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3E7BEEC-D934-448B-9460-0B93E617BE98}"/>
              </a:ext>
            </a:extLst>
          </p:cNvPr>
          <p:cNvSpPr txBox="1"/>
          <p:nvPr/>
        </p:nvSpPr>
        <p:spPr>
          <a:xfrm>
            <a:off x="9594166" y="759656"/>
            <a:ext cx="2057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/>
              <a:t>Vomax</a:t>
            </a:r>
            <a:r>
              <a:rPr lang="es-MX" dirty="0"/>
              <a:t> = </a:t>
            </a:r>
            <a:r>
              <a:rPr lang="es-MX" dirty="0" err="1"/>
              <a:t>Io</a:t>
            </a:r>
            <a:r>
              <a:rPr lang="es-MX" dirty="0"/>
              <a:t> </a:t>
            </a:r>
            <a:r>
              <a:rPr lang="es-MX" dirty="0" err="1"/>
              <a:t>max</a:t>
            </a:r>
            <a:r>
              <a:rPr lang="es-MX" dirty="0"/>
              <a:t>* RL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35725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, Diagrama&#10;&#10;Descripción generada automáticamente">
            <a:extLst>
              <a:ext uri="{FF2B5EF4-FFF2-40B4-BE49-F238E27FC236}">
                <a16:creationId xmlns:a16="http://schemas.microsoft.com/office/drawing/2014/main" id="{401F399F-8F5F-4179-B10D-762A4B290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704" y="294837"/>
            <a:ext cx="9078592" cy="626832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EBB5280-9370-437B-BCCF-D0CACA4283B1}"/>
              </a:ext>
            </a:extLst>
          </p:cNvPr>
          <p:cNvSpPr txBox="1"/>
          <p:nvPr/>
        </p:nvSpPr>
        <p:spPr>
          <a:xfrm>
            <a:off x="9045526" y="787791"/>
            <a:ext cx="2200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Caso mas complicado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53543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631D13D-398A-4545-B5F1-7394E81A1DFF}"/>
              </a:ext>
            </a:extLst>
          </p:cNvPr>
          <p:cNvSpPr/>
          <p:nvPr/>
        </p:nvSpPr>
        <p:spPr>
          <a:xfrm>
            <a:off x="8017254" y="525439"/>
            <a:ext cx="3336545" cy="1657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kern="1200" cap="none" spc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Reflexión de impedancias</a:t>
            </a:r>
          </a:p>
        </p:txBody>
      </p:sp>
      <p:pic>
        <p:nvPicPr>
          <p:cNvPr id="4" name="Imagen 3" descr="Diagrama, Esquemático&#10;&#10;Descripción generada automáticamente">
            <a:extLst>
              <a:ext uri="{FF2B5EF4-FFF2-40B4-BE49-F238E27FC236}">
                <a16:creationId xmlns:a16="http://schemas.microsoft.com/office/drawing/2014/main" id="{BF518694-93B1-48E6-B068-40A97D54A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08" y="1359338"/>
            <a:ext cx="3917965" cy="1880622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22A5670-0F7B-4199-AEAB-33FBA9CEA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-1"/>
            <a:ext cx="0" cy="4572000"/>
          </a:xfrm>
          <a:prstGeom prst="line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 descr="Texto&#10;&#10;Descripción generada automáticamente con confianza media">
            <a:extLst>
              <a:ext uri="{FF2B5EF4-FFF2-40B4-BE49-F238E27FC236}">
                <a16:creationId xmlns:a16="http://schemas.microsoft.com/office/drawing/2014/main" id="{400FFEE4-2766-4DF7-9BF5-28182E0CD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370" y="901873"/>
            <a:ext cx="2628285" cy="60450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BB1744D-A7DF-4B65-B6E3-DCF12BB2D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2228770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 descr="Imagen que contiene biombo, reloj&#10;&#10;Descripción generada automáticamente">
            <a:extLst>
              <a:ext uri="{FF2B5EF4-FFF2-40B4-BE49-F238E27FC236}">
                <a16:creationId xmlns:a16="http://schemas.microsoft.com/office/drawing/2014/main" id="{A0FE46A0-1947-49B4-8476-B55F5294A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652" y="2934419"/>
            <a:ext cx="2628286" cy="779747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82DD753-EA38-4E86-91FB-05041A44A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67905"/>
            <a:ext cx="7530662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n 16" descr="Imagen que contiene Tabla&#10;&#10;Descripción generada automáticamente">
            <a:extLst>
              <a:ext uri="{FF2B5EF4-FFF2-40B4-BE49-F238E27FC236}">
                <a16:creationId xmlns:a16="http://schemas.microsoft.com/office/drawing/2014/main" id="{BDC960CE-50CA-4470-B6E2-CB1FBC3795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609" y="5327834"/>
            <a:ext cx="2221053" cy="616017"/>
          </a:xfrm>
          <a:prstGeom prst="rect">
            <a:avLst/>
          </a:prstGeom>
        </p:spPr>
      </p:pic>
      <p:pic>
        <p:nvPicPr>
          <p:cNvPr id="11" name="Imagen 10" descr="Imagen que contiene Tabla&#10;&#10;Descripción generada automáticamente">
            <a:extLst>
              <a:ext uri="{FF2B5EF4-FFF2-40B4-BE49-F238E27FC236}">
                <a16:creationId xmlns:a16="http://schemas.microsoft.com/office/drawing/2014/main" id="{9A2E5A9D-3DC3-4987-AF7A-45B2A1C1E8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2822" y="5324881"/>
            <a:ext cx="4364400" cy="62192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77018BC-FD70-4C47-A96C-68E5EDD1F6F0}"/>
              </a:ext>
            </a:extLst>
          </p:cNvPr>
          <p:cNvSpPr txBox="1"/>
          <p:nvPr/>
        </p:nvSpPr>
        <p:spPr>
          <a:xfrm>
            <a:off x="8017254" y="2274491"/>
            <a:ext cx="3336546" cy="3902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Si da </a:t>
            </a:r>
            <a:r>
              <a:rPr lang="en-US" sz="2000"/>
              <a:t>negativo</a:t>
            </a:r>
            <a:r>
              <a:rPr lang="en-US" sz="2000" dirty="0"/>
              <a:t> indica </a:t>
            </a:r>
            <a:r>
              <a:rPr lang="en-US" sz="2000"/>
              <a:t>desfase</a:t>
            </a:r>
            <a:r>
              <a:rPr lang="en-US" sz="2000" dirty="0"/>
              <a:t> de 180°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Carácteristico</a:t>
            </a:r>
            <a:r>
              <a:rPr lang="en-US" sz="2000" dirty="0"/>
              <a:t> del </a:t>
            </a:r>
            <a:r>
              <a:rPr lang="en-US" sz="2000"/>
              <a:t>emisor</a:t>
            </a:r>
            <a:r>
              <a:rPr lang="en-US" sz="2000" dirty="0"/>
              <a:t> </a:t>
            </a:r>
            <a:r>
              <a:rPr lang="en-US" sz="2000"/>
              <a:t>común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Las </a:t>
            </a:r>
            <a:r>
              <a:rPr lang="en-US" sz="2000"/>
              <a:t>ganancias</a:t>
            </a:r>
            <a:r>
              <a:rPr lang="en-US" sz="2000" dirty="0"/>
              <a:t> de </a:t>
            </a:r>
            <a:r>
              <a:rPr lang="en-US" sz="2000"/>
              <a:t>voltaje</a:t>
            </a:r>
            <a:r>
              <a:rPr lang="en-US" sz="2000" dirty="0"/>
              <a:t> no </a:t>
            </a:r>
            <a:r>
              <a:rPr lang="en-US" sz="2000"/>
              <a:t>tienen</a:t>
            </a:r>
            <a:r>
              <a:rPr lang="en-US" sz="2000" dirty="0"/>
              <a:t> </a:t>
            </a:r>
            <a:r>
              <a:rPr lang="en-US" sz="2000"/>
              <a:t>unidades</a:t>
            </a:r>
            <a:endParaRPr lang="en-US" sz="2000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DA63E78-7704-45EF-B5D3-EADDF5D82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730262" y="5706812"/>
            <a:ext cx="22860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380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1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Imagen que contiene biombo, edificio, ventana, hombre&#10;&#10;Descripción generada automáticamente">
            <a:extLst>
              <a:ext uri="{FF2B5EF4-FFF2-40B4-BE49-F238E27FC236}">
                <a16:creationId xmlns:a16="http://schemas.microsoft.com/office/drawing/2014/main" id="{CB9B9A7C-FCBA-48FE-9C53-3913ECBA7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5873" y="1433044"/>
            <a:ext cx="3854945" cy="896498"/>
          </a:xfrm>
          <a:prstGeom prst="rect">
            <a:avLst/>
          </a:prstGeom>
        </p:spPr>
      </p:pic>
      <p:sp>
        <p:nvSpPr>
          <p:cNvPr id="23" name="Rectangle 17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Texto, Calendario&#10;&#10;Descripción generada automáticamente">
            <a:extLst>
              <a:ext uri="{FF2B5EF4-FFF2-40B4-BE49-F238E27FC236}">
                <a16:creationId xmlns:a16="http://schemas.microsoft.com/office/drawing/2014/main" id="{BC4BF914-5155-4A62-86E7-E9A127625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873" y="4704525"/>
            <a:ext cx="3854945" cy="922551"/>
          </a:xfrm>
          <a:prstGeom prst="rect">
            <a:avLst/>
          </a:prstGeom>
        </p:spPr>
      </p:pic>
      <p:pic>
        <p:nvPicPr>
          <p:cNvPr id="9" name="Imagen 8" descr="Carta&#10;&#10;Descripción generada automáticamente">
            <a:extLst>
              <a:ext uri="{FF2B5EF4-FFF2-40B4-BE49-F238E27FC236}">
                <a16:creationId xmlns:a16="http://schemas.microsoft.com/office/drawing/2014/main" id="{2A5D40F8-A43A-4574-94C9-331BF1BB8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53" y="1746877"/>
            <a:ext cx="6741849" cy="271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3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7B4B780-362B-4DDE-956D-D52F7D173F55}"/>
              </a:ext>
            </a:extLst>
          </p:cNvPr>
          <p:cNvSpPr/>
          <p:nvPr/>
        </p:nvSpPr>
        <p:spPr>
          <a:xfrm>
            <a:off x="2238217" y="2228671"/>
            <a:ext cx="771556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AMPLIFICADOR CLASE A</a:t>
            </a:r>
          </a:p>
          <a:p>
            <a:pPr algn="ctr"/>
            <a:r>
              <a:rPr lang="es-ES" dirty="0">
                <a:ln w="0"/>
                <a:solidFill>
                  <a:schemeClr val="accent1"/>
                </a:solidFill>
              </a:rPr>
              <a:t>CUANDO PTO Q ESTÁ EN LA REGIÓN LINEAL</a:t>
            </a:r>
          </a:p>
        </p:txBody>
      </p:sp>
    </p:spTree>
    <p:extLst>
      <p:ext uri="{BB962C8B-B14F-4D97-AF65-F5344CB8AC3E}">
        <p14:creationId xmlns:p14="http://schemas.microsoft.com/office/powerpoint/2010/main" val="740862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33667385-1B54-4CA5-A6CD-324C0660A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17007"/>
            <a:ext cx="5294716" cy="402398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 descr="Texto, Carta&#10;&#10;Descripción generada automáticamente">
            <a:extLst>
              <a:ext uri="{FF2B5EF4-FFF2-40B4-BE49-F238E27FC236}">
                <a16:creationId xmlns:a16="http://schemas.microsoft.com/office/drawing/2014/main" id="{1F541562-817E-462E-9A68-87DA2A1D1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244930"/>
            <a:ext cx="5294715" cy="436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32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548E0F2E-4A06-4155-9BF4-982F65F7C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967" y="328180"/>
            <a:ext cx="9612066" cy="620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728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DA66F7A-4D69-451E-845D-9A53F6160DAA}"/>
              </a:ext>
            </a:extLst>
          </p:cNvPr>
          <p:cNvSpPr/>
          <p:nvPr/>
        </p:nvSpPr>
        <p:spPr>
          <a:xfrm>
            <a:off x="645859" y="640081"/>
            <a:ext cx="3494341" cy="379348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b="0" kern="1200" cap="none" spc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DISEÑO PARA POTENCIA CLASE 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926" y="0"/>
            <a:ext cx="756607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903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n 3" descr="Diagrama, Esquemático&#10;&#10;Descripción generada automáticamente">
            <a:extLst>
              <a:ext uri="{FF2B5EF4-FFF2-40B4-BE49-F238E27FC236}">
                <a16:creationId xmlns:a16="http://schemas.microsoft.com/office/drawing/2014/main" id="{24304E55-517D-4F78-AB42-45D51EF6D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735" y="1351941"/>
            <a:ext cx="5934456" cy="415411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03382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DA66F7A-4D69-451E-845D-9A53F6160DAA}"/>
              </a:ext>
            </a:extLst>
          </p:cNvPr>
          <p:cNvSpPr/>
          <p:nvPr/>
        </p:nvSpPr>
        <p:spPr>
          <a:xfrm>
            <a:off x="645859" y="640081"/>
            <a:ext cx="3494341" cy="379348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b="0" kern="1200" cap="none" spc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DISEÑO PARA POTENCIA CLASE 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926" y="0"/>
            <a:ext cx="756607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903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4" descr="Texto, Carta&#10;&#10;Descripción generada automáticamente">
            <a:extLst>
              <a:ext uri="{FF2B5EF4-FFF2-40B4-BE49-F238E27FC236}">
                <a16:creationId xmlns:a16="http://schemas.microsoft.com/office/drawing/2014/main" id="{1AB6E839-0559-45B0-8825-2A0988931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904" y="1041009"/>
            <a:ext cx="6266120" cy="501472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2A22DBC-CC6B-4CBA-9483-38A1E53A4A26}"/>
              </a:ext>
            </a:extLst>
          </p:cNvPr>
          <p:cNvSpPr txBox="1"/>
          <p:nvPr/>
        </p:nvSpPr>
        <p:spPr>
          <a:xfrm>
            <a:off x="6527410" y="436540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2</a:t>
            </a:r>
            <a:endParaRPr lang="es-CO" sz="1200" dirty="0"/>
          </a:p>
        </p:txBody>
      </p:sp>
    </p:spTree>
    <p:extLst>
      <p:ext uri="{BB962C8B-B14F-4D97-AF65-F5344CB8AC3E}">
        <p14:creationId xmlns:p14="http://schemas.microsoft.com/office/powerpoint/2010/main" val="1495011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Diagrama, Esquemático&#10;&#10;Descripción generada automáticamente">
            <a:extLst>
              <a:ext uri="{FF2B5EF4-FFF2-40B4-BE49-F238E27FC236}">
                <a16:creationId xmlns:a16="http://schemas.microsoft.com/office/drawing/2014/main" id="{A8E9C9F2-FDC1-4BFB-B59D-D7BA16BCC7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79" t="7715"/>
          <a:stretch/>
        </p:blipFill>
        <p:spPr>
          <a:xfrm>
            <a:off x="2319495" y="1407522"/>
            <a:ext cx="6625721" cy="447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06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DA66F7A-4D69-451E-845D-9A53F6160DAA}"/>
              </a:ext>
            </a:extLst>
          </p:cNvPr>
          <p:cNvSpPr/>
          <p:nvPr/>
        </p:nvSpPr>
        <p:spPr>
          <a:xfrm>
            <a:off x="645859" y="640081"/>
            <a:ext cx="3494341" cy="379348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b="0" kern="1200" cap="none" spc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DISEÑO PARA POTENCIA CLASE 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926" y="0"/>
            <a:ext cx="756607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903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2A22DBC-CC6B-4CBA-9483-38A1E53A4A26}"/>
              </a:ext>
            </a:extLst>
          </p:cNvPr>
          <p:cNvSpPr txBox="1"/>
          <p:nvPr/>
        </p:nvSpPr>
        <p:spPr>
          <a:xfrm>
            <a:off x="6527410" y="436540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2</a:t>
            </a:r>
            <a:endParaRPr lang="es-CO" sz="1200" dirty="0"/>
          </a:p>
        </p:txBody>
      </p:sp>
      <p:pic>
        <p:nvPicPr>
          <p:cNvPr id="4" name="Imagen 3" descr="Texto, Carta&#10;&#10;Descripción generada automáticamente">
            <a:extLst>
              <a:ext uri="{FF2B5EF4-FFF2-40B4-BE49-F238E27FC236}">
                <a16:creationId xmlns:a16="http://schemas.microsoft.com/office/drawing/2014/main" id="{D21A2B71-1ACE-4663-B6D0-91324C957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1994" y="1491176"/>
            <a:ext cx="5888339" cy="431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314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DA66F7A-4D69-451E-845D-9A53F6160DAA}"/>
              </a:ext>
            </a:extLst>
          </p:cNvPr>
          <p:cNvSpPr/>
          <p:nvPr/>
        </p:nvSpPr>
        <p:spPr>
          <a:xfrm>
            <a:off x="645859" y="640081"/>
            <a:ext cx="3494341" cy="379348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b="0" kern="1200" cap="none" spc="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DISEÑO </a:t>
            </a:r>
            <a:r>
              <a:rPr lang="en-US" sz="4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INDUCTANCIA DE CHOQUE </a:t>
            </a:r>
            <a:r>
              <a:rPr lang="en-US" sz="4600" b="0" kern="1200" cap="none" spc="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CLASE 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926" y="0"/>
            <a:ext cx="756607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903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2A22DBC-CC6B-4CBA-9483-38A1E53A4A26}"/>
              </a:ext>
            </a:extLst>
          </p:cNvPr>
          <p:cNvSpPr txBox="1"/>
          <p:nvPr/>
        </p:nvSpPr>
        <p:spPr>
          <a:xfrm>
            <a:off x="6527410" y="436540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2</a:t>
            </a:r>
            <a:endParaRPr lang="es-CO" sz="1200" dirty="0"/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6D8BC713-C5C2-41D0-88D1-717987A2F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903" y="1259063"/>
            <a:ext cx="6266120" cy="442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89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DA66F7A-4D69-451E-845D-9A53F6160DAA}"/>
              </a:ext>
            </a:extLst>
          </p:cNvPr>
          <p:cNvSpPr/>
          <p:nvPr/>
        </p:nvSpPr>
        <p:spPr>
          <a:xfrm>
            <a:off x="645859" y="640081"/>
            <a:ext cx="3494341" cy="379348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b="0" kern="1200" cap="none" spc="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DISEÑO </a:t>
            </a:r>
            <a:r>
              <a:rPr lang="en-US" sz="4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INDUCTANCIA DE CHOQUE </a:t>
            </a:r>
            <a:r>
              <a:rPr lang="en-US" sz="4600" b="0" kern="1200" cap="none" spc="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CLASE 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926" y="0"/>
            <a:ext cx="756607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903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2A22DBC-CC6B-4CBA-9483-38A1E53A4A26}"/>
              </a:ext>
            </a:extLst>
          </p:cNvPr>
          <p:cNvSpPr txBox="1"/>
          <p:nvPr/>
        </p:nvSpPr>
        <p:spPr>
          <a:xfrm>
            <a:off x="6527410" y="436540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2</a:t>
            </a:r>
            <a:endParaRPr lang="es-CO" sz="1200" dirty="0"/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6D8BC713-C5C2-41D0-88D1-717987A2F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903" y="1259063"/>
            <a:ext cx="6266120" cy="442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89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DA66F7A-4D69-451E-845D-9A53F6160DAA}"/>
              </a:ext>
            </a:extLst>
          </p:cNvPr>
          <p:cNvSpPr/>
          <p:nvPr/>
        </p:nvSpPr>
        <p:spPr>
          <a:xfrm>
            <a:off x="645859" y="640081"/>
            <a:ext cx="3494341" cy="379348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b="0" kern="1200" cap="none" spc="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DISEÑO </a:t>
            </a:r>
            <a:r>
              <a:rPr lang="en-US" sz="4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INDUCTANCIA DE CHOQUE </a:t>
            </a:r>
            <a:r>
              <a:rPr lang="en-US" sz="4600" b="0" kern="1200" cap="none" spc="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CLASE 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926" y="0"/>
            <a:ext cx="756607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903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2A22DBC-CC6B-4CBA-9483-38A1E53A4A26}"/>
              </a:ext>
            </a:extLst>
          </p:cNvPr>
          <p:cNvSpPr txBox="1"/>
          <p:nvPr/>
        </p:nvSpPr>
        <p:spPr>
          <a:xfrm>
            <a:off x="6527410" y="436540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2</a:t>
            </a:r>
            <a:endParaRPr lang="es-CO" sz="1200" dirty="0"/>
          </a:p>
        </p:txBody>
      </p:sp>
      <p:pic>
        <p:nvPicPr>
          <p:cNvPr id="8" name="Imagen 7" descr="Imagen que contiene pájaro, rebaño, alambre, montón&#10;&#10;Descripción generada automáticamente">
            <a:extLst>
              <a:ext uri="{FF2B5EF4-FFF2-40B4-BE49-F238E27FC236}">
                <a16:creationId xmlns:a16="http://schemas.microsoft.com/office/drawing/2014/main" id="{6FBD2107-6F37-4678-BDAF-D8A1FFCF9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903" y="789999"/>
            <a:ext cx="6266120" cy="2037762"/>
          </a:xfrm>
          <a:prstGeom prst="rect">
            <a:avLst/>
          </a:prstGeom>
        </p:spPr>
      </p:pic>
      <p:pic>
        <p:nvPicPr>
          <p:cNvPr id="12" name="Imagen 11" descr="Imagen que contiene biombo, edificio, reloj, cuarto&#10;&#10;Descripción generada automáticamente">
            <a:extLst>
              <a:ext uri="{FF2B5EF4-FFF2-40B4-BE49-F238E27FC236}">
                <a16:creationId xmlns:a16="http://schemas.microsoft.com/office/drawing/2014/main" id="{C2776506-DA2A-45F4-B3B6-8823DDADC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971" y="2797591"/>
            <a:ext cx="4258269" cy="838317"/>
          </a:xfrm>
          <a:prstGeom prst="rect">
            <a:avLst/>
          </a:prstGeom>
        </p:spPr>
      </p:pic>
      <p:pic>
        <p:nvPicPr>
          <p:cNvPr id="14" name="Imagen 13" descr="Calendario&#10;&#10;Descripción generada automáticamente">
            <a:extLst>
              <a:ext uri="{FF2B5EF4-FFF2-40B4-BE49-F238E27FC236}">
                <a16:creationId xmlns:a16="http://schemas.microsoft.com/office/drawing/2014/main" id="{947B3268-4940-4682-8914-BB9E16789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29" y="4642408"/>
            <a:ext cx="4060798" cy="157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427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DA66F7A-4D69-451E-845D-9A53F6160DAA}"/>
              </a:ext>
            </a:extLst>
          </p:cNvPr>
          <p:cNvSpPr/>
          <p:nvPr/>
        </p:nvSpPr>
        <p:spPr>
          <a:xfrm>
            <a:off x="645859" y="640081"/>
            <a:ext cx="3494341" cy="379348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b="0" kern="1200" cap="none" spc="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DISEÑO </a:t>
            </a:r>
            <a:r>
              <a:rPr lang="en-US" sz="4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INDUCTANCIA DE CHOQUE </a:t>
            </a:r>
            <a:r>
              <a:rPr lang="en-US" sz="4600" b="0" kern="1200" cap="none" spc="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CLASE 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926" y="0"/>
            <a:ext cx="756607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903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2A22DBC-CC6B-4CBA-9483-38A1E53A4A26}"/>
              </a:ext>
            </a:extLst>
          </p:cNvPr>
          <p:cNvSpPr txBox="1"/>
          <p:nvPr/>
        </p:nvSpPr>
        <p:spPr>
          <a:xfrm>
            <a:off x="6527410" y="436540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2</a:t>
            </a:r>
            <a:endParaRPr lang="es-CO" sz="1200" dirty="0"/>
          </a:p>
        </p:txBody>
      </p:sp>
      <p:pic>
        <p:nvPicPr>
          <p:cNvPr id="4" name="Imagen 3" descr="Carta&#10;&#10;Descripción generada automáticamente">
            <a:extLst>
              <a:ext uri="{FF2B5EF4-FFF2-40B4-BE49-F238E27FC236}">
                <a16:creationId xmlns:a16="http://schemas.microsoft.com/office/drawing/2014/main" id="{236F0408-46A7-4296-8F1B-5C7A6A604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903" y="640081"/>
            <a:ext cx="6095999" cy="2320531"/>
          </a:xfrm>
          <a:prstGeom prst="rect">
            <a:avLst/>
          </a:prstGeom>
        </p:spPr>
      </p:pic>
      <p:pic>
        <p:nvPicPr>
          <p:cNvPr id="7" name="Imagen 6" descr="Tabla&#10;&#10;Descripción generada automáticamente con confianza baja">
            <a:extLst>
              <a:ext uri="{FF2B5EF4-FFF2-40B4-BE49-F238E27FC236}">
                <a16:creationId xmlns:a16="http://schemas.microsoft.com/office/drawing/2014/main" id="{720C5B0C-DE96-4E1B-9699-8FBC4DBCB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725" y="2887611"/>
            <a:ext cx="2562583" cy="1457528"/>
          </a:xfrm>
          <a:prstGeom prst="rect">
            <a:avLst/>
          </a:prstGeom>
        </p:spPr>
      </p:pic>
      <p:pic>
        <p:nvPicPr>
          <p:cNvPr id="13" name="Imagen 12" descr="Interfaz de usuario gráfica, Tabla&#10;&#10;Descripción generada automáticamente con confianza media">
            <a:extLst>
              <a:ext uri="{FF2B5EF4-FFF2-40B4-BE49-F238E27FC236}">
                <a16:creationId xmlns:a16="http://schemas.microsoft.com/office/drawing/2014/main" id="{FB0733FF-DB46-44EC-B824-3C0CD0853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1649" y="2944440"/>
            <a:ext cx="2410161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288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F3AC88B-38E2-49A9-89EC-5C89E1C31F1A}"/>
              </a:ext>
            </a:extLst>
          </p:cNvPr>
          <p:cNvSpPr txBox="1"/>
          <p:nvPr/>
        </p:nvSpPr>
        <p:spPr>
          <a:xfrm>
            <a:off x="3048000" y="2878315"/>
            <a:ext cx="6096000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AMPLIFICADOR </a:t>
            </a:r>
          </a:p>
          <a:p>
            <a:pPr algn="ctr"/>
            <a:r>
              <a:rPr lang="es-ES" sz="4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CLASE B</a:t>
            </a:r>
          </a:p>
          <a:p>
            <a:pPr algn="ctr"/>
            <a:r>
              <a:rPr lang="es-E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PUNTO Q EN LA REGION DE CORTE</a:t>
            </a:r>
          </a:p>
        </p:txBody>
      </p:sp>
    </p:spTree>
    <p:extLst>
      <p:ext uri="{BB962C8B-B14F-4D97-AF65-F5344CB8AC3E}">
        <p14:creationId xmlns:p14="http://schemas.microsoft.com/office/powerpoint/2010/main" val="445927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, Esquemático&#10;&#10;Descripción generada automáticamente">
            <a:extLst>
              <a:ext uri="{FF2B5EF4-FFF2-40B4-BE49-F238E27FC236}">
                <a16:creationId xmlns:a16="http://schemas.microsoft.com/office/drawing/2014/main" id="{37CF7148-9279-4DD5-BC51-34ACE5523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011" y="0"/>
            <a:ext cx="9101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128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Diagrama, Esquemático&#10;&#10;Descripción generada automáticamente">
            <a:extLst>
              <a:ext uri="{FF2B5EF4-FFF2-40B4-BE49-F238E27FC236}">
                <a16:creationId xmlns:a16="http://schemas.microsoft.com/office/drawing/2014/main" id="{4C193757-1F5C-4943-A2FE-1EBB7DEC6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64" y="1400705"/>
            <a:ext cx="6249052" cy="4015016"/>
          </a:xfrm>
          <a:prstGeom prst="rect">
            <a:avLst/>
          </a:prstGeom>
        </p:spPr>
      </p:pic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422F10C1-35DA-443C-A86A-E2785AEE5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606" y="1112469"/>
            <a:ext cx="3217333" cy="290364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AD56735-995C-46EB-9DE3-E01E3A0034E6}"/>
              </a:ext>
            </a:extLst>
          </p:cNvPr>
          <p:cNvSpPr txBox="1"/>
          <p:nvPr/>
        </p:nvSpPr>
        <p:spPr>
          <a:xfrm>
            <a:off x="4772440" y="5823819"/>
            <a:ext cx="208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highlight>
                  <a:srgbClr val="FFFF00"/>
                </a:highlight>
              </a:rPr>
              <a:t>No tiene modelo DC</a:t>
            </a:r>
            <a:endParaRPr lang="es-CO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2094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, Esquemático&#10;&#10;Descripción generada automáticamente">
            <a:extLst>
              <a:ext uri="{FF2B5EF4-FFF2-40B4-BE49-F238E27FC236}">
                <a16:creationId xmlns:a16="http://schemas.microsoft.com/office/drawing/2014/main" id="{40A08779-4354-48B2-B30C-D4FD40F7B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888" y="242443"/>
            <a:ext cx="9126224" cy="637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65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91018A95-5ADF-4A31-9176-1AE358F45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14" y="209100"/>
            <a:ext cx="9831172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822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Diagrama, Esquemático&#10;&#10;Descripción generada automáticamente">
            <a:extLst>
              <a:ext uri="{FF2B5EF4-FFF2-40B4-BE49-F238E27FC236}">
                <a16:creationId xmlns:a16="http://schemas.microsoft.com/office/drawing/2014/main" id="{6E711351-6C89-4508-A47A-3FDA528C1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907" y="151942"/>
            <a:ext cx="8849960" cy="655411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75FCD96-CD15-48C2-A7EE-A88B6AA8AAC5}"/>
              </a:ext>
            </a:extLst>
          </p:cNvPr>
          <p:cNvSpPr txBox="1"/>
          <p:nvPr/>
        </p:nvSpPr>
        <p:spPr>
          <a:xfrm>
            <a:off x="10103551" y="2092115"/>
            <a:ext cx="147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Malla externa</a:t>
            </a:r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9CFF263-0B00-4778-BF39-68A2ED4FA9F9}"/>
              </a:ext>
            </a:extLst>
          </p:cNvPr>
          <p:cNvSpPr txBox="1"/>
          <p:nvPr/>
        </p:nvSpPr>
        <p:spPr>
          <a:xfrm>
            <a:off x="7200314" y="3880339"/>
            <a:ext cx="1441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Malla Interna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299BE3D-EF0C-4640-9B01-D3BD4F522854}"/>
              </a:ext>
            </a:extLst>
          </p:cNvPr>
          <p:cNvSpPr txBox="1"/>
          <p:nvPr/>
        </p:nvSpPr>
        <p:spPr>
          <a:xfrm>
            <a:off x="701346" y="2574388"/>
            <a:ext cx="2371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Divisor de tensión</a:t>
            </a:r>
          </a:p>
          <a:p>
            <a:r>
              <a:rPr lang="es-MX" dirty="0"/>
              <a:t>Resistencia Equivalente</a:t>
            </a:r>
            <a:endParaRPr lang="es-CO" dirty="0"/>
          </a:p>
        </p:txBody>
      </p:sp>
      <p:cxnSp>
        <p:nvCxnSpPr>
          <p:cNvPr id="10" name="Conector: angular 9">
            <a:extLst>
              <a:ext uri="{FF2B5EF4-FFF2-40B4-BE49-F238E27FC236}">
                <a16:creationId xmlns:a16="http://schemas.microsoft.com/office/drawing/2014/main" id="{DA03BB24-9685-4453-A904-B6537D2A0C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1599074" y="3708189"/>
            <a:ext cx="2257335" cy="1334524"/>
          </a:xfrm>
          <a:prstGeom prst="bentConnector3">
            <a:avLst>
              <a:gd name="adj1" fmla="val 12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1F6E6DD-6F4B-4825-9303-F64B805A56DC}"/>
              </a:ext>
            </a:extLst>
          </p:cNvPr>
          <p:cNvSpPr txBox="1"/>
          <p:nvPr/>
        </p:nvSpPr>
        <p:spPr>
          <a:xfrm>
            <a:off x="6771861" y="1722783"/>
            <a:ext cx="1666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Equivalente </a:t>
            </a:r>
            <a:r>
              <a:rPr lang="es-MX" dirty="0" err="1"/>
              <a:t>Thv</a:t>
            </a:r>
            <a:endParaRPr lang="es-CO" dirty="0"/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C260315A-07DE-44F7-925F-4B4619A7AB01}"/>
              </a:ext>
            </a:extLst>
          </p:cNvPr>
          <p:cNvCxnSpPr/>
          <p:nvPr/>
        </p:nvCxnSpPr>
        <p:spPr>
          <a:xfrm>
            <a:off x="6944137" y="2448194"/>
            <a:ext cx="7200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FECECA39-8D66-4FED-A8D5-B4E837999120}"/>
              </a:ext>
            </a:extLst>
          </p:cNvPr>
          <p:cNvSpPr txBox="1"/>
          <p:nvPr/>
        </p:nvSpPr>
        <p:spPr>
          <a:xfrm>
            <a:off x="7092551" y="2078862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/>
              <a:t>Ib</a:t>
            </a:r>
            <a:endParaRPr lang="es-CO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C677D63-6532-46AC-B50F-91BCCA20FE55}"/>
              </a:ext>
            </a:extLst>
          </p:cNvPr>
          <p:cNvSpPr txBox="1"/>
          <p:nvPr/>
        </p:nvSpPr>
        <p:spPr>
          <a:xfrm>
            <a:off x="10115557" y="2635943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=  </a:t>
            </a:r>
            <a:r>
              <a:rPr lang="es-MX" sz="2800" dirty="0"/>
              <a:t>I</a:t>
            </a:r>
            <a:r>
              <a:rPr lang="es-MX" dirty="0"/>
              <a:t>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989422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8A5C8CC-EECA-4C9D-B343-B46C1B8398D9}"/>
              </a:ext>
            </a:extLst>
          </p:cNvPr>
          <p:cNvSpPr txBox="1"/>
          <p:nvPr/>
        </p:nvSpPr>
        <p:spPr>
          <a:xfrm>
            <a:off x="3048000" y="2878315"/>
            <a:ext cx="6096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CLASE </a:t>
            </a:r>
            <a:r>
              <a:rPr lang="es-ES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AB</a:t>
            </a:r>
          </a:p>
          <a:p>
            <a:pPr algn="ctr"/>
            <a:r>
              <a:rPr lang="es-ES" sz="1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LIGERAMENTE POR ENCIMA DE LA REGION DE CORTE</a:t>
            </a:r>
          </a:p>
        </p:txBody>
      </p:sp>
    </p:spTree>
    <p:extLst>
      <p:ext uri="{BB962C8B-B14F-4D97-AF65-F5344CB8AC3E}">
        <p14:creationId xmlns:p14="http://schemas.microsoft.com/office/powerpoint/2010/main" val="3458675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, Diagrama, Esquemático&#10;&#10;Descripción generada automáticamente">
            <a:extLst>
              <a:ext uri="{FF2B5EF4-FFF2-40B4-BE49-F238E27FC236}">
                <a16:creationId xmlns:a16="http://schemas.microsoft.com/office/drawing/2014/main" id="{54E373F7-23F6-491C-BA68-8B0E16249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046" y="80495"/>
            <a:ext cx="9011908" cy="66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70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B7F84C33-92EB-4B97-B512-35116FB46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15" y="643467"/>
            <a:ext cx="1087037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52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, Esquemático&#10;&#10;Descripción generada automáticamente">
            <a:extLst>
              <a:ext uri="{FF2B5EF4-FFF2-40B4-BE49-F238E27FC236}">
                <a16:creationId xmlns:a16="http://schemas.microsoft.com/office/drawing/2014/main" id="{22E14D8A-CFF6-4E76-962B-BAB4F87F0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887" y="328180"/>
            <a:ext cx="9850225" cy="620164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9F0BC01-FEDB-4D1F-AE39-36F9797F7B3C}"/>
              </a:ext>
            </a:extLst>
          </p:cNvPr>
          <p:cNvSpPr txBox="1"/>
          <p:nvPr/>
        </p:nvSpPr>
        <p:spPr>
          <a:xfrm>
            <a:off x="8640417" y="4625009"/>
            <a:ext cx="16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IDC=</a:t>
            </a:r>
            <a:r>
              <a:rPr lang="es-MX" dirty="0" err="1"/>
              <a:t>Ic</a:t>
            </a:r>
            <a:r>
              <a:rPr lang="es-MX" dirty="0"/>
              <a:t> </a:t>
            </a:r>
            <a:r>
              <a:rPr lang="es-MX" dirty="0" err="1"/>
              <a:t>max</a:t>
            </a:r>
            <a:r>
              <a:rPr lang="es-MX" dirty="0"/>
              <a:t>* </a:t>
            </a:r>
            <a:r>
              <a:rPr lang="es-MX" dirty="0" err="1"/>
              <a:t>Rpi</a:t>
            </a:r>
            <a:endParaRPr lang="es-C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8DC62DB-7EDF-41AD-97E1-2035429C8B62}"/>
              </a:ext>
            </a:extLst>
          </p:cNvPr>
          <p:cNvSpPr txBox="1"/>
          <p:nvPr/>
        </p:nvSpPr>
        <p:spPr>
          <a:xfrm>
            <a:off x="9486706" y="4386470"/>
            <a:ext cx="1634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/>
              <a:t>Ic</a:t>
            </a:r>
            <a:r>
              <a:rPr lang="es-MX" dirty="0"/>
              <a:t> </a:t>
            </a:r>
            <a:r>
              <a:rPr lang="es-MX" dirty="0" err="1"/>
              <a:t>max</a:t>
            </a:r>
            <a:r>
              <a:rPr lang="es-MX" dirty="0"/>
              <a:t> = </a:t>
            </a:r>
            <a:r>
              <a:rPr lang="es-MX" dirty="0" err="1"/>
              <a:t>Vcc</a:t>
            </a:r>
            <a:r>
              <a:rPr lang="es-MX" dirty="0"/>
              <a:t>/RL</a:t>
            </a:r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C0D01C3-157A-487F-AECB-B75C1498F402}"/>
              </a:ext>
            </a:extLst>
          </p:cNvPr>
          <p:cNvSpPr txBox="1"/>
          <p:nvPr/>
        </p:nvSpPr>
        <p:spPr>
          <a:xfrm>
            <a:off x="9170505" y="1099931"/>
            <a:ext cx="428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Vo</a:t>
            </a:r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2CAD903-97EE-4825-A91B-388ABA7319F9}"/>
              </a:ext>
            </a:extLst>
          </p:cNvPr>
          <p:cNvSpPr txBox="1"/>
          <p:nvPr/>
        </p:nvSpPr>
        <p:spPr>
          <a:xfrm>
            <a:off x="7550282" y="1099931"/>
            <a:ext cx="395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Vs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608503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xto, Carta&#10;&#10;Descripción generada automáticamente">
            <a:extLst>
              <a:ext uri="{FF2B5EF4-FFF2-40B4-BE49-F238E27FC236}">
                <a16:creationId xmlns:a16="http://schemas.microsoft.com/office/drawing/2014/main" id="{02BD5298-9FD5-4846-AAD1-31D038C37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5" y="394864"/>
            <a:ext cx="9916909" cy="606827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8B5B46C-8D49-4063-BD4D-10EA042073C3}"/>
              </a:ext>
            </a:extLst>
          </p:cNvPr>
          <p:cNvSpPr txBox="1"/>
          <p:nvPr/>
        </p:nvSpPr>
        <p:spPr>
          <a:xfrm>
            <a:off x="7680960" y="1856936"/>
            <a:ext cx="2494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Porque </a:t>
            </a:r>
            <a:r>
              <a:rPr lang="es-MX" dirty="0" err="1"/>
              <a:t>Rpi</a:t>
            </a:r>
            <a:r>
              <a:rPr lang="es-MX" dirty="0"/>
              <a:t> tiende a cero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061364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, Esquemático&#10;&#10;Descripción generada automáticamente">
            <a:extLst>
              <a:ext uri="{FF2B5EF4-FFF2-40B4-BE49-F238E27FC236}">
                <a16:creationId xmlns:a16="http://schemas.microsoft.com/office/drawing/2014/main" id="{8A4542C8-9477-4636-A3E9-E927F1A2D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08" y="328180"/>
            <a:ext cx="10088383" cy="620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1228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xto, Carta&#10;&#10;Descripción generada automáticamente">
            <a:extLst>
              <a:ext uri="{FF2B5EF4-FFF2-40B4-BE49-F238E27FC236}">
                <a16:creationId xmlns:a16="http://schemas.microsoft.com/office/drawing/2014/main" id="{1A05D6D4-1BA8-4475-8F22-50A5E808D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142" y="0"/>
            <a:ext cx="8985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045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02A1DFC-21DA-4552-B45E-1D4E9C8699A5}"/>
              </a:ext>
            </a:extLst>
          </p:cNvPr>
          <p:cNvSpPr txBox="1"/>
          <p:nvPr/>
        </p:nvSpPr>
        <p:spPr>
          <a:xfrm>
            <a:off x="3049172" y="3240817"/>
            <a:ext cx="609834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DISEÑO CLASE </a:t>
            </a:r>
            <a:r>
              <a:rPr lang="es-ES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4036785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, Diagrama, Esquemático&#10;&#10;Descripción generada automáticamente con confianza media">
            <a:extLst>
              <a:ext uri="{FF2B5EF4-FFF2-40B4-BE49-F238E27FC236}">
                <a16:creationId xmlns:a16="http://schemas.microsoft.com/office/drawing/2014/main" id="{BFCC85DD-DD31-448D-B904-EC4E8AAAC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08" y="394864"/>
            <a:ext cx="10631384" cy="606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3656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, Esquemático&#10;&#10;Descripción generada automáticamente">
            <a:extLst>
              <a:ext uri="{FF2B5EF4-FFF2-40B4-BE49-F238E27FC236}">
                <a16:creationId xmlns:a16="http://schemas.microsoft.com/office/drawing/2014/main" id="{301D4602-00AB-4180-BFB8-6D08D5BBF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97" y="61442"/>
            <a:ext cx="10783805" cy="673511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5BD7335-663D-403F-96D9-B0A4F80C6A55}"/>
              </a:ext>
            </a:extLst>
          </p:cNvPr>
          <p:cNvSpPr txBox="1"/>
          <p:nvPr/>
        </p:nvSpPr>
        <p:spPr>
          <a:xfrm>
            <a:off x="8143336" y="3705847"/>
            <a:ext cx="7936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100 IB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97242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xto, Carta&#10;&#10;Descripción generada automáticamente">
            <a:extLst>
              <a:ext uri="{FF2B5EF4-FFF2-40B4-BE49-F238E27FC236}">
                <a16:creationId xmlns:a16="http://schemas.microsoft.com/office/drawing/2014/main" id="{421208E6-9AD9-4803-BCA2-BB379CDA3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703" y="158458"/>
            <a:ext cx="10164594" cy="657316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874E9F5A-EFE7-46E4-A3C3-921E7A741E30}"/>
              </a:ext>
            </a:extLst>
          </p:cNvPr>
          <p:cNvSpPr/>
          <p:nvPr/>
        </p:nvSpPr>
        <p:spPr>
          <a:xfrm>
            <a:off x="3685735" y="3066757"/>
            <a:ext cx="3559127" cy="10410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1317A1E-2473-4EDB-B0C3-D10F98B9913D}"/>
              </a:ext>
            </a:extLst>
          </p:cNvPr>
          <p:cNvSpPr txBox="1"/>
          <p:nvPr/>
        </p:nvSpPr>
        <p:spPr>
          <a:xfrm>
            <a:off x="7860182" y="3244334"/>
            <a:ext cx="3883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Se necesita para la ubicación del punto </a:t>
            </a:r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224AFAA-E641-4038-8F71-7B384958F689}"/>
              </a:ext>
            </a:extLst>
          </p:cNvPr>
          <p:cNvSpPr txBox="1"/>
          <p:nvPr/>
        </p:nvSpPr>
        <p:spPr>
          <a:xfrm>
            <a:off x="17431" y="6073673"/>
            <a:ext cx="3883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Se necesita para la ubicación del punto </a:t>
            </a:r>
            <a:endParaRPr lang="es-CO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883FFDE-2746-4E38-9921-29108980145D}"/>
              </a:ext>
            </a:extLst>
          </p:cNvPr>
          <p:cNvSpPr/>
          <p:nvPr/>
        </p:nvSpPr>
        <p:spPr>
          <a:xfrm>
            <a:off x="3980422" y="5976730"/>
            <a:ext cx="4872030" cy="6174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369901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 conjunto de letras blancas en un fondo blanco&#10;&#10;Descripción generada automáticamente con confianza media">
            <a:extLst>
              <a:ext uri="{FF2B5EF4-FFF2-40B4-BE49-F238E27FC236}">
                <a16:creationId xmlns:a16="http://schemas.microsoft.com/office/drawing/2014/main" id="{A3F98C14-5E91-4DAD-BC4E-C78D5DFDE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35" y="151942"/>
            <a:ext cx="10069330" cy="655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3120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ACB70329-F934-4940-B930-C68F4DA20864}"/>
              </a:ext>
            </a:extLst>
          </p:cNvPr>
          <p:cNvSpPr/>
          <p:nvPr/>
        </p:nvSpPr>
        <p:spPr>
          <a:xfrm>
            <a:off x="3237910" y="2370988"/>
            <a:ext cx="571618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Diseño clase A </a:t>
            </a:r>
          </a:p>
          <a:p>
            <a:pPr algn="ctr"/>
            <a:r>
              <a:rPr lang="es-E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Ganancia de voltaje</a:t>
            </a:r>
          </a:p>
        </p:txBody>
      </p:sp>
    </p:spTree>
    <p:extLst>
      <p:ext uri="{BB962C8B-B14F-4D97-AF65-F5344CB8AC3E}">
        <p14:creationId xmlns:p14="http://schemas.microsoft.com/office/powerpoint/2010/main" val="35519216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3E6976B-E21B-41AC-A4B5-7BC385C0E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08" y="123363"/>
            <a:ext cx="10088383" cy="661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9668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679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283A10EF-8835-4BEC-B5B6-1F60EC024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206" y="16042"/>
            <a:ext cx="8343588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0BB3D77-D488-49E6-9879-A44FFD64AAA6}"/>
              </a:ext>
            </a:extLst>
          </p:cNvPr>
          <p:cNvSpPr txBox="1"/>
          <p:nvPr/>
        </p:nvSpPr>
        <p:spPr>
          <a:xfrm>
            <a:off x="392061" y="4250634"/>
            <a:ext cx="3255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highlight>
                  <a:srgbClr val="FFFF00"/>
                </a:highlight>
              </a:rPr>
              <a:t>OJO </a:t>
            </a:r>
            <a:r>
              <a:rPr lang="es-MX" dirty="0">
                <a:highlight>
                  <a:srgbClr val="FFFF00"/>
                </a:highlight>
              </a:rPr>
              <a:t>el </a:t>
            </a:r>
            <a:r>
              <a:rPr lang="es-MX" dirty="0" err="1">
                <a:highlight>
                  <a:srgbClr val="FFFF00"/>
                </a:highlight>
              </a:rPr>
              <a:t>pto</a:t>
            </a:r>
            <a:r>
              <a:rPr lang="es-MX" dirty="0">
                <a:highlight>
                  <a:srgbClr val="FFFF00"/>
                </a:highlight>
              </a:rPr>
              <a:t> Q debe estar sobre la </a:t>
            </a:r>
          </a:p>
          <a:p>
            <a:r>
              <a:rPr lang="es-MX" dirty="0">
                <a:highlight>
                  <a:srgbClr val="FFFF00"/>
                </a:highlight>
              </a:rPr>
              <a:t>Recta, sino está mal hecho</a:t>
            </a:r>
            <a:endParaRPr lang="es-CO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17905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7B4B780-362B-4DDE-956D-D52F7D173F55}"/>
              </a:ext>
            </a:extLst>
          </p:cNvPr>
          <p:cNvSpPr/>
          <p:nvPr/>
        </p:nvSpPr>
        <p:spPr>
          <a:xfrm>
            <a:off x="2753969" y="2967335"/>
            <a:ext cx="668407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ANÁLISIS </a:t>
            </a:r>
            <a:r>
              <a:rPr lang="es-E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</a:t>
            </a:r>
            <a:r>
              <a:rPr lang="es-E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 </a:t>
            </a:r>
          </a:p>
          <a:p>
            <a:pPr algn="ctr"/>
            <a:r>
              <a:rPr lang="es-E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Notación todo </a:t>
            </a:r>
            <a:r>
              <a:rPr lang="es-E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minusculas</a:t>
            </a:r>
            <a:endParaRPr lang="es-E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78501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, Esquemático&#10;&#10;Descripción generada automáticamente">
            <a:extLst>
              <a:ext uri="{FF2B5EF4-FFF2-40B4-BE49-F238E27FC236}">
                <a16:creationId xmlns:a16="http://schemas.microsoft.com/office/drawing/2014/main" id="{2CB01988-0A73-46C9-9E9A-451ED4AF2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8" y="1139688"/>
            <a:ext cx="5813391" cy="4678011"/>
          </a:xfrm>
          <a:prstGeom prst="rect">
            <a:avLst/>
          </a:prstGeom>
        </p:spPr>
      </p:pic>
      <p:pic>
        <p:nvPicPr>
          <p:cNvPr id="6" name="Imagen 5" descr="Diagrama, Esquemático&#10;&#10;Descripción generada automáticamente">
            <a:extLst>
              <a:ext uri="{FF2B5EF4-FFF2-40B4-BE49-F238E27FC236}">
                <a16:creationId xmlns:a16="http://schemas.microsoft.com/office/drawing/2014/main" id="{AC917656-058A-4F20-B943-9A5A608681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79" t="7715"/>
          <a:stretch/>
        </p:blipFill>
        <p:spPr>
          <a:xfrm>
            <a:off x="5566278" y="26506"/>
            <a:ext cx="6625721" cy="447923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63FEB24-F566-4A91-A093-574EB330A2DB}"/>
              </a:ext>
            </a:extLst>
          </p:cNvPr>
          <p:cNvSpPr txBox="1"/>
          <p:nvPr/>
        </p:nvSpPr>
        <p:spPr>
          <a:xfrm>
            <a:off x="9327272" y="195264"/>
            <a:ext cx="12174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= TIERRA</a:t>
            </a:r>
            <a:endParaRPr lang="es-CO" dirty="0">
              <a:solidFill>
                <a:srgbClr val="FF0000"/>
              </a:solidFill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747E4D8-70D1-4CFD-89C6-6C11ED9A1FFA}"/>
              </a:ext>
            </a:extLst>
          </p:cNvPr>
          <p:cNvCxnSpPr>
            <a:cxnSpLocks/>
          </p:cNvCxnSpPr>
          <p:nvPr/>
        </p:nvCxnSpPr>
        <p:spPr>
          <a:xfrm>
            <a:off x="7367695" y="2464906"/>
            <a:ext cx="583609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3EA66704-E806-4A81-A2FD-69D6F0AD4571}"/>
              </a:ext>
            </a:extLst>
          </p:cNvPr>
          <p:cNvCxnSpPr>
            <a:cxnSpLocks/>
          </p:cNvCxnSpPr>
          <p:nvPr/>
        </p:nvCxnSpPr>
        <p:spPr>
          <a:xfrm>
            <a:off x="10328423" y="1958011"/>
            <a:ext cx="591368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22D5818F-87B7-49BC-9E33-6FB8D797AD09}"/>
              </a:ext>
            </a:extLst>
          </p:cNvPr>
          <p:cNvCxnSpPr>
            <a:cxnSpLocks/>
          </p:cNvCxnSpPr>
          <p:nvPr/>
        </p:nvCxnSpPr>
        <p:spPr>
          <a:xfrm>
            <a:off x="10544678" y="3087758"/>
            <a:ext cx="0" cy="59344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CCE1EC2F-F816-4AFC-81CD-6888B8357A32}"/>
              </a:ext>
            </a:extLst>
          </p:cNvPr>
          <p:cNvCxnSpPr/>
          <p:nvPr/>
        </p:nvCxnSpPr>
        <p:spPr>
          <a:xfrm>
            <a:off x="9327273" y="3087758"/>
            <a:ext cx="891642" cy="59344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F0FEE6DC-D03C-46D0-8ADF-1D19B3E272A4}"/>
              </a:ext>
            </a:extLst>
          </p:cNvPr>
          <p:cNvCxnSpPr>
            <a:cxnSpLocks/>
          </p:cNvCxnSpPr>
          <p:nvPr/>
        </p:nvCxnSpPr>
        <p:spPr>
          <a:xfrm flipH="1">
            <a:off x="9327273" y="3087758"/>
            <a:ext cx="784136" cy="59344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851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, Esquemático&#10;&#10;Descripción generada automáticamente">
            <a:extLst>
              <a:ext uri="{FF2B5EF4-FFF2-40B4-BE49-F238E27FC236}">
                <a16:creationId xmlns:a16="http://schemas.microsoft.com/office/drawing/2014/main" id="{17555576-5B16-473A-8733-52C5A1475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77361"/>
            <a:ext cx="5451287" cy="202276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80F2867F-8F78-4022-B0F4-7DCE5961A255}"/>
              </a:ext>
            </a:extLst>
          </p:cNvPr>
          <p:cNvSpPr/>
          <p:nvPr/>
        </p:nvSpPr>
        <p:spPr>
          <a:xfrm>
            <a:off x="3440850" y="157874"/>
            <a:ext cx="53103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MODELO HÍBRIDO</a:t>
            </a:r>
          </a:p>
        </p:txBody>
      </p:sp>
      <p:pic>
        <p:nvPicPr>
          <p:cNvPr id="6" name="Imagen 5" descr="Diagrama, Esquemático&#10;&#10;Descripción generada automáticamente">
            <a:extLst>
              <a:ext uri="{FF2B5EF4-FFF2-40B4-BE49-F238E27FC236}">
                <a16:creationId xmlns:a16="http://schemas.microsoft.com/office/drawing/2014/main" id="{FE33144A-9062-4AD2-9A62-3E1A38178F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162"/>
          <a:stretch/>
        </p:blipFill>
        <p:spPr>
          <a:xfrm>
            <a:off x="0" y="1081204"/>
            <a:ext cx="10631384" cy="3763196"/>
          </a:xfrm>
          <a:prstGeom prst="rect">
            <a:avLst/>
          </a:prstGeom>
        </p:spPr>
      </p:pic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13D374B7-FDA8-420C-A274-6F7528884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9435" y="4844400"/>
            <a:ext cx="5763429" cy="1762371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05DCC4FE-C38D-48A6-9F14-457C30B5492A}"/>
              </a:ext>
            </a:extLst>
          </p:cNvPr>
          <p:cNvSpPr/>
          <p:nvPr/>
        </p:nvSpPr>
        <p:spPr>
          <a:xfrm>
            <a:off x="8073737" y="2908495"/>
            <a:ext cx="3559127" cy="10410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Imagen 10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F6EF0BF5-D922-423D-8C3F-794C6868E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4974" y="547873"/>
            <a:ext cx="2400635" cy="1009791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D7D6469D-AFB0-49D5-8D8F-5056E4E8964D}"/>
              </a:ext>
            </a:extLst>
          </p:cNvPr>
          <p:cNvSpPr txBox="1"/>
          <p:nvPr/>
        </p:nvSpPr>
        <p:spPr>
          <a:xfrm>
            <a:off x="3698528" y="4226030"/>
            <a:ext cx="886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TIERRA</a:t>
            </a:r>
            <a:endParaRPr lang="es-CO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D114783-F9D2-4FFE-BC39-0DD9EF980F05}"/>
              </a:ext>
            </a:extLst>
          </p:cNvPr>
          <p:cNvSpPr txBox="1"/>
          <p:nvPr/>
        </p:nvSpPr>
        <p:spPr>
          <a:xfrm>
            <a:off x="10105291" y="2408804"/>
            <a:ext cx="1613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Voltaje térmico</a:t>
            </a:r>
            <a:endParaRPr lang="es-CO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770C7A1-D5EE-4290-A8F7-15F014E27B89}"/>
              </a:ext>
            </a:extLst>
          </p:cNvPr>
          <p:cNvSpPr txBox="1"/>
          <p:nvPr/>
        </p:nvSpPr>
        <p:spPr>
          <a:xfrm>
            <a:off x="10653371" y="3126801"/>
            <a:ext cx="957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highlight>
                  <a:srgbClr val="FFFF00"/>
                </a:highlight>
              </a:rPr>
              <a:t>Siempre</a:t>
            </a:r>
            <a:endParaRPr lang="es-CO" dirty="0">
              <a:highlight>
                <a:srgbClr val="FFFF00"/>
              </a:highlight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6B8A6022-C815-4120-8129-6EB0116137A2}"/>
              </a:ext>
            </a:extLst>
          </p:cNvPr>
          <p:cNvSpPr/>
          <p:nvPr/>
        </p:nvSpPr>
        <p:spPr>
          <a:xfrm>
            <a:off x="6771861" y="5910469"/>
            <a:ext cx="954157" cy="5565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2DA405B-A276-431A-849A-FB0DEA2C421F}"/>
              </a:ext>
            </a:extLst>
          </p:cNvPr>
          <p:cNvSpPr txBox="1"/>
          <p:nvPr/>
        </p:nvSpPr>
        <p:spPr>
          <a:xfrm>
            <a:off x="7315200" y="4492695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Divisor de I</a:t>
            </a:r>
            <a:endParaRPr lang="es-CO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43D662A-7D0B-41F9-A2C5-46DE4C5B6643}"/>
              </a:ext>
            </a:extLst>
          </p:cNvPr>
          <p:cNvSpPr txBox="1"/>
          <p:nvPr/>
        </p:nvSpPr>
        <p:spPr>
          <a:xfrm>
            <a:off x="1987826" y="1873954"/>
            <a:ext cx="2027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Divisor de corriente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97543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Texto, Carta&#10;&#10;Descripción generada automáticamente">
            <a:extLst>
              <a:ext uri="{FF2B5EF4-FFF2-40B4-BE49-F238E27FC236}">
                <a16:creationId xmlns:a16="http://schemas.microsoft.com/office/drawing/2014/main" id="{CD4CAD8B-2852-49A6-9CDD-2499A83D8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841" y="92765"/>
            <a:ext cx="9245395" cy="6765235"/>
          </a:xfrm>
          <a:prstGeom prst="rect">
            <a:avLst/>
          </a:prstGeom>
        </p:spPr>
      </p:pic>
      <p:pic>
        <p:nvPicPr>
          <p:cNvPr id="7" name="Imagen 6" descr="Forma, Rectángulo&#10;&#10;Descripción generada automáticamente">
            <a:extLst>
              <a:ext uri="{FF2B5EF4-FFF2-40B4-BE49-F238E27FC236}">
                <a16:creationId xmlns:a16="http://schemas.microsoft.com/office/drawing/2014/main" id="{71B582E3-5395-4EC4-BED2-391B7C25B60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52900" y="1176131"/>
            <a:ext cx="1795463" cy="85145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3C5198A-F2D2-4C6F-930D-3BD7EF938793}"/>
              </a:ext>
            </a:extLst>
          </p:cNvPr>
          <p:cNvSpPr txBox="1"/>
          <p:nvPr/>
        </p:nvSpPr>
        <p:spPr>
          <a:xfrm>
            <a:off x="1711841" y="80234"/>
            <a:ext cx="3050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>
                <a:highlight>
                  <a:srgbClr val="FFFF00"/>
                </a:highlight>
              </a:rPr>
              <a:t>Reemplazando </a:t>
            </a:r>
            <a:r>
              <a:rPr lang="es-MX" sz="2400" b="1" dirty="0" err="1">
                <a:highlight>
                  <a:srgbClr val="FFFF00"/>
                </a:highlight>
              </a:rPr>
              <a:t>Ii</a:t>
            </a:r>
            <a:r>
              <a:rPr lang="es-MX" sz="2400" b="1" dirty="0">
                <a:highlight>
                  <a:srgbClr val="FFFF00"/>
                </a:highlight>
              </a:rPr>
              <a:t> en Vs</a:t>
            </a:r>
            <a:endParaRPr lang="es-CO" sz="2400" b="1" dirty="0">
              <a:highlight>
                <a:srgbClr val="FFFF00"/>
              </a:highlight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ED915E4-92BA-4CE3-BA14-A9E0A52C703F}"/>
              </a:ext>
            </a:extLst>
          </p:cNvPr>
          <p:cNvSpPr txBox="1"/>
          <p:nvPr/>
        </p:nvSpPr>
        <p:spPr>
          <a:xfrm>
            <a:off x="5948363" y="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>
                <a:highlight>
                  <a:srgbClr val="FFFF00"/>
                </a:highlight>
              </a:rPr>
              <a:t>Ii</a:t>
            </a:r>
            <a:endParaRPr lang="es-CO" dirty="0">
              <a:highlight>
                <a:srgbClr val="FFFF00"/>
              </a:highlight>
            </a:endParaRPr>
          </a:p>
        </p:txBody>
      </p:sp>
      <p:pic>
        <p:nvPicPr>
          <p:cNvPr id="8" name="Imagen 7" descr="Forma, Rectángulo&#10;&#10;Descripción generada automáticamente">
            <a:extLst>
              <a:ext uri="{FF2B5EF4-FFF2-40B4-BE49-F238E27FC236}">
                <a16:creationId xmlns:a16="http://schemas.microsoft.com/office/drawing/2014/main" id="{E9ED8536-4DC8-4C0D-A2B7-72BD5EFA29F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46852" y="3234321"/>
            <a:ext cx="1542016" cy="9401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5FEC4DE-8B5E-44EA-A1DE-3096E624D31C}"/>
              </a:ext>
            </a:extLst>
          </p:cNvPr>
          <p:cNvSpPr txBox="1"/>
          <p:nvPr/>
        </p:nvSpPr>
        <p:spPr>
          <a:xfrm>
            <a:off x="5830957" y="3049655"/>
            <a:ext cx="3920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highlight>
                  <a:srgbClr val="FFFF00"/>
                </a:highlight>
              </a:rPr>
              <a:t>Se obtiene del divisor donde hallamos </a:t>
            </a:r>
            <a:r>
              <a:rPr lang="es-MX" dirty="0" err="1">
                <a:highlight>
                  <a:srgbClr val="FFFF00"/>
                </a:highlight>
              </a:rPr>
              <a:t>Ii</a:t>
            </a:r>
            <a:endParaRPr lang="es-CO" dirty="0">
              <a:highlight>
                <a:srgbClr val="FFFF00"/>
              </a:highlight>
            </a:endParaRPr>
          </a:p>
        </p:txBody>
      </p:sp>
      <p:pic>
        <p:nvPicPr>
          <p:cNvPr id="10" name="Imagen 9" descr="Forma, Rectángulo&#10;&#10;Descripción generada automáticamente">
            <a:extLst>
              <a:ext uri="{FF2B5EF4-FFF2-40B4-BE49-F238E27FC236}">
                <a16:creationId xmlns:a16="http://schemas.microsoft.com/office/drawing/2014/main" id="{4696DB41-CD6B-48E2-880D-60A46291F7B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71824" y="4174360"/>
            <a:ext cx="3920240" cy="94011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DA76B474-3F96-4762-85D3-B8163F0C431A}"/>
              </a:ext>
            </a:extLst>
          </p:cNvPr>
          <p:cNvSpPr txBox="1"/>
          <p:nvPr/>
        </p:nvSpPr>
        <p:spPr>
          <a:xfrm>
            <a:off x="2702283" y="5804453"/>
            <a:ext cx="197316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s-MX" dirty="0"/>
              <a:t>Lo que ve la fuente</a:t>
            </a:r>
            <a:endParaRPr lang="es-CO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BC3614C-286F-4A26-95AA-C32684670B12}"/>
              </a:ext>
            </a:extLst>
          </p:cNvPr>
          <p:cNvSpPr txBox="1"/>
          <p:nvPr/>
        </p:nvSpPr>
        <p:spPr>
          <a:xfrm>
            <a:off x="2702282" y="6314661"/>
            <a:ext cx="185461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s-MX" dirty="0"/>
              <a:t>Lo que ve la carga</a:t>
            </a:r>
            <a:endParaRPr lang="es-CO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8379CCE-674D-47EE-A868-205C7F42D5A3}"/>
              </a:ext>
            </a:extLst>
          </p:cNvPr>
          <p:cNvSpPr txBox="1"/>
          <p:nvPr/>
        </p:nvSpPr>
        <p:spPr>
          <a:xfrm>
            <a:off x="477078" y="5989119"/>
            <a:ext cx="187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highlight>
                  <a:srgbClr val="FFFF00"/>
                </a:highlight>
              </a:rPr>
              <a:t>Obtener estilo </a:t>
            </a:r>
            <a:r>
              <a:rPr lang="es-MX" dirty="0" err="1">
                <a:highlight>
                  <a:srgbClr val="FFFF00"/>
                </a:highlight>
              </a:rPr>
              <a:t>thv</a:t>
            </a:r>
            <a:endParaRPr lang="es-CO" dirty="0">
              <a:highlight>
                <a:srgbClr val="FFFF00"/>
              </a:highlight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1FFA420-AA0E-48BB-8021-CFD0399EBC9C}"/>
              </a:ext>
            </a:extLst>
          </p:cNvPr>
          <p:cNvSpPr txBox="1"/>
          <p:nvPr/>
        </p:nvSpPr>
        <p:spPr>
          <a:xfrm>
            <a:off x="8070574" y="5728682"/>
            <a:ext cx="4121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highlight>
                  <a:srgbClr val="FFFF00"/>
                </a:highlight>
              </a:rPr>
              <a:t>Nota: si </a:t>
            </a:r>
            <a:r>
              <a:rPr lang="es-MX" dirty="0" err="1">
                <a:highlight>
                  <a:srgbClr val="FFFF00"/>
                </a:highlight>
              </a:rPr>
              <a:t>Zin</a:t>
            </a:r>
            <a:r>
              <a:rPr lang="es-MX" dirty="0">
                <a:highlight>
                  <a:srgbClr val="FFFF00"/>
                </a:highlight>
              </a:rPr>
              <a:t> es 10 veces mayor a </a:t>
            </a:r>
            <a:r>
              <a:rPr lang="es-MX" dirty="0" err="1">
                <a:highlight>
                  <a:srgbClr val="FFFF00"/>
                </a:highlight>
              </a:rPr>
              <a:t>Rs</a:t>
            </a:r>
            <a:r>
              <a:rPr lang="es-MX" dirty="0">
                <a:highlight>
                  <a:srgbClr val="FFFF00"/>
                </a:highlight>
              </a:rPr>
              <a:t>, se puede desechar</a:t>
            </a:r>
            <a:endParaRPr lang="es-CO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5069049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1908</TotalTime>
  <Words>261</Words>
  <Application>Microsoft Office PowerPoint</Application>
  <PresentationFormat>Panorámica</PresentationFormat>
  <Paragraphs>67</Paragraphs>
  <Slides>43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DE VALDENEBRO HERRERA</dc:creator>
  <cp:lastModifiedBy>JUAN DE VALDENEBRO HERRERA</cp:lastModifiedBy>
  <cp:revision>3</cp:revision>
  <dcterms:created xsi:type="dcterms:W3CDTF">2021-08-22T17:56:42Z</dcterms:created>
  <dcterms:modified xsi:type="dcterms:W3CDTF">2022-08-25T01:16:43Z</dcterms:modified>
</cp:coreProperties>
</file>